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7"/>
  </p:notesMasterIdLst>
  <p:sldIdLst>
    <p:sldId id="256" r:id="rId2"/>
    <p:sldId id="265" r:id="rId3"/>
    <p:sldId id="268" r:id="rId4"/>
    <p:sldId id="270" r:id="rId5"/>
    <p:sldId id="275" r:id="rId6"/>
    <p:sldId id="260" r:id="rId7"/>
    <p:sldId id="276" r:id="rId8"/>
    <p:sldId id="283" r:id="rId9"/>
    <p:sldId id="282" r:id="rId10"/>
    <p:sldId id="257" r:id="rId11"/>
    <p:sldId id="277" r:id="rId12"/>
    <p:sldId id="284" r:id="rId13"/>
    <p:sldId id="279" r:id="rId14"/>
    <p:sldId id="285" r:id="rId15"/>
    <p:sldId id="269" r:id="rId16"/>
    <p:sldId id="280" r:id="rId17"/>
    <p:sldId id="271" r:id="rId18"/>
    <p:sldId id="272" r:id="rId19"/>
    <p:sldId id="273" r:id="rId20"/>
    <p:sldId id="274" r:id="rId21"/>
    <p:sldId id="262" r:id="rId22"/>
    <p:sldId id="281" r:id="rId23"/>
    <p:sldId id="267" r:id="rId24"/>
    <p:sldId id="266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8DC7-A42A-4173-957F-A7EC293C9D2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6A0D2-C947-4CF4-8F83-1CA1F85E4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0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7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0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9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6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8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18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15" r:id="rId6"/>
    <p:sldLayoutId id="2147483811" r:id="rId7"/>
    <p:sldLayoutId id="2147483812" r:id="rId8"/>
    <p:sldLayoutId id="2147483813" r:id="rId9"/>
    <p:sldLayoutId id="2147483814" r:id="rId10"/>
    <p:sldLayoutId id="21474838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9DCCF4-FF8E-4896-8015-C8818D9E6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9688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C1BB2-DDDD-4664-A031-C278D9560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292" y="2091193"/>
            <a:ext cx="5442444" cy="1894653"/>
          </a:xfrm>
        </p:spPr>
        <p:txBody>
          <a:bodyPr anchor="ctr"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Chiller" panose="04020404031007020602" pitchFamily="82" charset="0"/>
              </a:rPr>
              <a:t>Crypto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  <a:latin typeface="Chiller" panose="04020404031007020602" pitchFamily="82" charset="0"/>
              </a:rPr>
              <a:t>CRIME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  <a:br>
              <a:rPr lang="en-US" sz="7200" b="1" dirty="0">
                <a:solidFill>
                  <a:schemeClr val="bg1"/>
                </a:solidFill>
              </a:rPr>
            </a:br>
            <a:endParaRPr lang="en-US" sz="7200" b="1" dirty="0">
              <a:solidFill>
                <a:srgbClr val="FFFFFF"/>
              </a:solidFill>
              <a:latin typeface="HYShortSamul-Medium" panose="02030600000101010101" pitchFamily="18" charset="-127"/>
              <a:ea typeface="HYShortSamul-Medium" panose="02030600000101010101" pitchFamily="18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0DD5B-4001-4655-9ABE-FC9EE0249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399393"/>
            <a:ext cx="2368905" cy="6074979"/>
          </a:xfrm>
        </p:spPr>
        <p:txBody>
          <a:bodyPr anchor="ctr">
            <a:normAutofit/>
          </a:bodyPr>
          <a:lstStyle/>
          <a:p>
            <a:r>
              <a:rPr lang="en-US" sz="3000" b="1" dirty="0">
                <a:solidFill>
                  <a:srgbClr val="FFFFFF"/>
                </a:solidFill>
                <a:latin typeface="OCR A Extended" panose="02010509020102010303" pitchFamily="50" charset="0"/>
                <a:ea typeface="HYGothic-Extra" panose="02030600000101010101" pitchFamily="18" charset="-127"/>
                <a:cs typeface="Gautami" panose="020B0502040204020203" pitchFamily="34" charset="0"/>
              </a:rPr>
              <a:t>What do the numbers actually say?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itcoin with solid fill">
            <a:extLst>
              <a:ext uri="{FF2B5EF4-FFF2-40B4-BE49-F238E27FC236}">
                <a16:creationId xmlns:a16="http://schemas.microsoft.com/office/drawing/2014/main" id="{B51E852E-4202-46EB-A62C-AEC578DA6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463" y="3843987"/>
            <a:ext cx="2795295" cy="2795295"/>
          </a:xfrm>
          <a:prstGeom prst="rect">
            <a:avLst/>
          </a:prstGeom>
        </p:spPr>
      </p:pic>
      <p:pic>
        <p:nvPicPr>
          <p:cNvPr id="43" name="Graphic 42" descr="Robber outline">
            <a:extLst>
              <a:ext uri="{FF2B5EF4-FFF2-40B4-BE49-F238E27FC236}">
                <a16:creationId xmlns:a16="http://schemas.microsoft.com/office/drawing/2014/main" id="{69E7BC33-F0DC-4F39-A67D-511F12C6D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67078">
            <a:off x="2023159" y="4565047"/>
            <a:ext cx="2178179" cy="2178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A7011-F629-40CF-A219-0AF0D49F9564}"/>
              </a:ext>
            </a:extLst>
          </p:cNvPr>
          <p:cNvSpPr txBox="1"/>
          <p:nvPr/>
        </p:nvSpPr>
        <p:spPr>
          <a:xfrm>
            <a:off x="2675607" y="3112384"/>
            <a:ext cx="6472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HYShortSamul-Medium" panose="02030600000101010101" pitchFamily="18" charset="-127"/>
                <a:ea typeface="HYShortSamul-Medium" panose="02030600000101010101" pitchFamily="18" charset="-127"/>
              </a:rPr>
              <a:t>&amp; PRICE ANALYSIS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213808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1654-6939-4EAD-991C-F0D9DB6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3.0…</a:t>
            </a:r>
          </a:p>
        </p:txBody>
      </p:sp>
      <p:pic>
        <p:nvPicPr>
          <p:cNvPr id="5" name="Content Placeholder 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345D51B4-27DA-487B-B807-1411034EA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" y="709367"/>
            <a:ext cx="10600049" cy="5439266"/>
          </a:xfrm>
        </p:spPr>
      </p:pic>
    </p:spTree>
    <p:extLst>
      <p:ext uri="{BB962C8B-B14F-4D97-AF65-F5344CB8AC3E}">
        <p14:creationId xmlns:p14="http://schemas.microsoft.com/office/powerpoint/2010/main" val="222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E5481-755C-4D94-8692-7EE647D2ECDA}"/>
              </a:ext>
            </a:extLst>
          </p:cNvPr>
          <p:cNvSpPr txBox="1"/>
          <p:nvPr/>
        </p:nvSpPr>
        <p:spPr>
          <a:xfrm>
            <a:off x="2745761" y="1421546"/>
            <a:ext cx="6070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Ethereum is a digital economic platform that uses ether and other </a:t>
            </a:r>
            <a:r>
              <a:rPr lang="en-US" sz="2400" dirty="0" err="1">
                <a:latin typeface="OCR A Extended" panose="02010509020102010303" pitchFamily="50" charset="0"/>
              </a:rPr>
              <a:t>erc</a:t>
            </a:r>
            <a:r>
              <a:rPr lang="en-US" sz="2400" dirty="0">
                <a:latin typeface="OCR A Extended" panose="02010509020102010303" pitchFamily="50" charset="0"/>
              </a:rPr>
              <a:t> 20 tokens and coins to create a digital economy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029DB-FB3E-4860-9E53-3F85EB35E6FA}"/>
              </a:ext>
            </a:extLst>
          </p:cNvPr>
          <p:cNvSpPr txBox="1"/>
          <p:nvPr/>
        </p:nvSpPr>
        <p:spPr>
          <a:xfrm>
            <a:off x="2857180" y="3503919"/>
            <a:ext cx="6201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Ether is the second largest cryptocurrency behind bitcoin &amp; the most likely to </a:t>
            </a:r>
            <a:r>
              <a:rPr lang="en-US" sz="2400" dirty="0" err="1">
                <a:latin typeface="OCR A Extended" panose="02010509020102010303" pitchFamily="50" charset="0"/>
              </a:rPr>
              <a:t>stabalize</a:t>
            </a:r>
            <a:r>
              <a:rPr lang="en-US" sz="2400" dirty="0">
                <a:latin typeface="OCR A Extended" panose="02010509020102010303" pitchFamily="50" charset="0"/>
              </a:rPr>
              <a:t> and compete with fiat currency</a:t>
            </a:r>
          </a:p>
        </p:txBody>
      </p:sp>
    </p:spTree>
    <p:extLst>
      <p:ext uri="{BB962C8B-B14F-4D97-AF65-F5344CB8AC3E}">
        <p14:creationId xmlns:p14="http://schemas.microsoft.com/office/powerpoint/2010/main" val="385171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0623FC75-1A4D-4CC6-8B34-8A3D12FE6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r="1223" b="2"/>
          <a:stretch/>
        </p:blipFill>
        <p:spPr>
          <a:xfrm>
            <a:off x="800100" y="723899"/>
            <a:ext cx="10591800" cy="54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506487-8399-4A2A-95F9-397E5C9AB201}"/>
              </a:ext>
            </a:extLst>
          </p:cNvPr>
          <p:cNvSpPr txBox="1"/>
          <p:nvPr/>
        </p:nvSpPr>
        <p:spPr>
          <a:xfrm>
            <a:off x="3076175" y="1105308"/>
            <a:ext cx="6039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Ethereum classic is an open-source, decentralized, </a:t>
            </a:r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blockchain-based 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distributed platform that runs smart contracts.... </a:t>
            </a:r>
            <a:endParaRPr lang="en-US" sz="2400" dirty="0">
              <a:latin typeface="OCR A Extended" panose="02010509020102010303" pitchFamily="50" charset="0"/>
              <a:ea typeface="HYShortSamul-Mediu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2F703-0AB6-4496-973E-E6C3EBFD92F9}"/>
              </a:ext>
            </a:extLst>
          </p:cNvPr>
          <p:cNvSpPr txBox="1"/>
          <p:nvPr/>
        </p:nvSpPr>
        <p:spPr>
          <a:xfrm>
            <a:off x="2589520" y="3535268"/>
            <a:ext cx="7238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Based on the principle of “code is law,” smart contracts are self-executing autonomous digital applications, which are capable of running on their own as programmed.</a:t>
            </a:r>
            <a:endParaRPr lang="en-US" sz="24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57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D8977-DCE2-4A9D-86B1-EDB6FE800607}"/>
              </a:ext>
            </a:extLst>
          </p:cNvPr>
          <p:cNvSpPr txBox="1"/>
          <p:nvPr/>
        </p:nvSpPr>
        <p:spPr>
          <a:xfrm>
            <a:off x="2282158" y="1329338"/>
            <a:ext cx="733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Ethereum classic has potential limitations when it comes to scalability as opposed to Ethereum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651AD-E1F4-4950-BC67-24D67F82A5E4}"/>
              </a:ext>
            </a:extLst>
          </p:cNvPr>
          <p:cNvSpPr txBox="1"/>
          <p:nvPr/>
        </p:nvSpPr>
        <p:spPr>
          <a:xfrm>
            <a:off x="2200195" y="2929538"/>
            <a:ext cx="7791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Ethereum classic was hacked in 2019, causing it to substantially fall behind it’s bigger brother Ethereum…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BB7F7-DB7B-4AE8-AFAA-50A1B13FBD4C}"/>
              </a:ext>
            </a:extLst>
          </p:cNvPr>
          <p:cNvSpPr txBox="1"/>
          <p:nvPr/>
        </p:nvSpPr>
        <p:spPr>
          <a:xfrm>
            <a:off x="2389735" y="4697665"/>
            <a:ext cx="7799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However, Ethereum classic still has a loyal following</a:t>
            </a:r>
          </a:p>
        </p:txBody>
      </p:sp>
    </p:spTree>
    <p:extLst>
      <p:ext uri="{BB962C8B-B14F-4D97-AF65-F5344CB8AC3E}">
        <p14:creationId xmlns:p14="http://schemas.microsoft.com/office/powerpoint/2010/main" val="1339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E0164-3144-4948-ADCC-28911467F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744497"/>
            <a:ext cx="10597661" cy="5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3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27208-FEBD-4E2F-ABDC-2620F3E8B605}"/>
              </a:ext>
            </a:extLst>
          </p:cNvPr>
          <p:cNvSpPr txBox="1"/>
          <p:nvPr/>
        </p:nvSpPr>
        <p:spPr>
          <a:xfrm>
            <a:off x="1990164" y="1044033"/>
            <a:ext cx="8045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L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itecoin is a peer-to-peer cryptocurrency and open-source software released under the </a:t>
            </a:r>
            <a:r>
              <a:rPr lang="en-US" sz="2400" b="0" i="0" dirty="0" err="1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mit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/</a:t>
            </a:r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x1project1 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license. </a:t>
            </a:r>
            <a:endParaRPr lang="en-US" sz="2400" dirty="0">
              <a:latin typeface="OCR A Extended" panose="02010509020102010303" pitchFamily="50" charset="0"/>
              <a:ea typeface="HYShortSamul-Mediu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B7345-DC60-40DB-91D0-3A9399422C74}"/>
              </a:ext>
            </a:extLst>
          </p:cNvPr>
          <p:cNvSpPr txBox="1"/>
          <p:nvPr/>
        </p:nvSpPr>
        <p:spPr>
          <a:xfrm>
            <a:off x="2489626" y="2768973"/>
            <a:ext cx="705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Litecoin was an early Bitcoin spinoff or altcoin, starting in </a:t>
            </a:r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O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ctober 2011. </a:t>
            </a:r>
            <a:endParaRPr lang="en-US" sz="2400" dirty="0">
              <a:latin typeface="OCR A Extended" panose="020105090201020103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0434D-DF52-4986-8AAC-B984996F258F}"/>
              </a:ext>
            </a:extLst>
          </p:cNvPr>
          <p:cNvSpPr txBox="1"/>
          <p:nvPr/>
        </p:nvSpPr>
        <p:spPr>
          <a:xfrm>
            <a:off x="1990164" y="3997858"/>
            <a:ext cx="8244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In technical details, </a:t>
            </a:r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L</a:t>
            </a:r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itecoin is nearly identical to Bitcoin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0D88F-3E40-459F-9D54-ACA7F6DA026C}"/>
              </a:ext>
            </a:extLst>
          </p:cNvPr>
          <p:cNvSpPr txBox="1"/>
          <p:nvPr/>
        </p:nvSpPr>
        <p:spPr>
          <a:xfrm>
            <a:off x="2881512" y="5153184"/>
            <a:ext cx="6930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Litecoin is yet to establish the following that Bitcoin has amassed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drawing on a white board&#10;&#10;Description automatically generated with low confidence">
            <a:extLst>
              <a:ext uri="{FF2B5EF4-FFF2-40B4-BE49-F238E27FC236}">
                <a16:creationId xmlns:a16="http://schemas.microsoft.com/office/drawing/2014/main" id="{946BC29F-18D3-49E8-8CE0-771D7E29E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8" y="717658"/>
            <a:ext cx="10605385" cy="54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C0349F6-AEA1-4E3B-A6C5-4BE1C02A86B2}"/>
              </a:ext>
            </a:extLst>
          </p:cNvPr>
          <p:cNvSpPr txBox="1"/>
          <p:nvPr/>
        </p:nvSpPr>
        <p:spPr>
          <a:xfrm>
            <a:off x="2650992" y="1375442"/>
            <a:ext cx="61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Then there are the alt coins…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67A-863D-47FD-A929-B12DAA9226AC}"/>
              </a:ext>
            </a:extLst>
          </p:cNvPr>
          <p:cNvSpPr txBox="1"/>
          <p:nvPr/>
        </p:nvSpPr>
        <p:spPr>
          <a:xfrm>
            <a:off x="2653553" y="2569841"/>
            <a:ext cx="688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Which are everything but Bitcoin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32484-3287-4CA2-BF95-5BB35D9143D1}"/>
              </a:ext>
            </a:extLst>
          </p:cNvPr>
          <p:cNvSpPr txBox="1"/>
          <p:nvPr/>
        </p:nvSpPr>
        <p:spPr>
          <a:xfrm>
            <a:off x="1959429" y="3880203"/>
            <a:ext cx="1079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Alt coins have large and loyal followings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8563A-3112-4F3E-8A2D-B2D11B561165}"/>
              </a:ext>
            </a:extLst>
          </p:cNvPr>
          <p:cNvSpPr txBox="1"/>
          <p:nvPr/>
        </p:nvSpPr>
        <p:spPr>
          <a:xfrm>
            <a:off x="3304134" y="5163671"/>
            <a:ext cx="810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Almost as large as Bitcoin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5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0D462F8-0892-47D1-A2D9-733DEBAB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6" y="763286"/>
            <a:ext cx="6151797" cy="5331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1B2E0-50FD-46F8-A697-D25E713B2C8D}"/>
              </a:ext>
            </a:extLst>
          </p:cNvPr>
          <p:cNvSpPr txBox="1"/>
          <p:nvPr/>
        </p:nvSpPr>
        <p:spPr>
          <a:xfrm>
            <a:off x="8216703" y="2179419"/>
            <a:ext cx="373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YShortSamul-Medium" panose="02030600000101010101" pitchFamily="18" charset="-127"/>
                <a:ea typeface="HYShortSamul-Medium" panose="02030600000101010101" pitchFamily="18" charset="-127"/>
              </a:rPr>
              <a:t>The thing is…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80B9-15C2-4215-9F92-0402000A82A8}"/>
              </a:ext>
            </a:extLst>
          </p:cNvPr>
          <p:cNvSpPr txBox="1"/>
          <p:nvPr/>
        </p:nvSpPr>
        <p:spPr>
          <a:xfrm>
            <a:off x="7060758" y="2844224"/>
            <a:ext cx="5891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YShortSamul-Medium" panose="02030600000101010101" pitchFamily="18" charset="-127"/>
                <a:ea typeface="HYShortSamul-Medium" panose="02030600000101010101" pitchFamily="18" charset="-127"/>
              </a:rPr>
              <a:t>There are a lot of alt coins.</a:t>
            </a:r>
          </a:p>
        </p:txBody>
      </p:sp>
    </p:spTree>
    <p:extLst>
      <p:ext uri="{BB962C8B-B14F-4D97-AF65-F5344CB8AC3E}">
        <p14:creationId xmlns:p14="http://schemas.microsoft.com/office/powerpoint/2010/main" val="22100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37AB-61E2-40BF-AA91-2AAF4DB5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705394"/>
            <a:ext cx="10632067" cy="7244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Slack-Lato"/>
              </a:rPr>
              <a:t>Compare the price analysis of 4 MAJOR Cryptocurrencies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1371E-4879-427D-B5CC-E481A43D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5037367"/>
            <a:ext cx="10632067" cy="12003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lack-Lato"/>
              </a:rPr>
              <a:t>RESEARCH QUESTION #2: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lack-Lato"/>
              </a:rPr>
              <a:t>WHICH IS USED MORE FOR CRIME BITCOIN, CRYPTO MARKET OR THE US DOLLAR?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572AA-FED6-4E15-80D7-4E5C43B78E4E}"/>
              </a:ext>
            </a:extLst>
          </p:cNvPr>
          <p:cNvSpPr txBox="1"/>
          <p:nvPr/>
        </p:nvSpPr>
        <p:spPr>
          <a:xfrm>
            <a:off x="715383" y="2468130"/>
            <a:ext cx="10761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Slack-Lato"/>
              </a:rPr>
              <a:t>COMPARE BITCOIN, FULL CRYPTO </a:t>
            </a:r>
            <a:br>
              <a:rPr lang="en-US" sz="2400" i="0" dirty="0">
                <a:effectLst/>
                <a:latin typeface="Slack-Lato"/>
              </a:rPr>
            </a:br>
            <a:r>
              <a:rPr lang="en-US" sz="2400" i="0" dirty="0">
                <a:effectLst/>
                <a:latin typeface="Slack-Lato"/>
              </a:rPr>
              <a:t>MARKET VS THE US DOLLAR CRIME RATE ANALYSIS.</a:t>
            </a:r>
            <a:br>
              <a:rPr lang="en-US" sz="18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FC5B-938E-4065-AEA6-D29E941159D0}"/>
              </a:ext>
            </a:extLst>
          </p:cNvPr>
          <p:cNvSpPr txBox="1"/>
          <p:nvPr/>
        </p:nvSpPr>
        <p:spPr>
          <a:xfrm>
            <a:off x="715383" y="4054365"/>
            <a:ext cx="9482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highlight>
                  <a:srgbClr val="FFFF00"/>
                </a:highlight>
                <a:latin typeface="Slack-Lato"/>
              </a:rPr>
              <a:t>RESEARCH QUESTION #1: WHAT CRYPTOCURRENCY IS LIKELY TO STABILIZE AND COMPETE WITH FIAT?</a:t>
            </a:r>
            <a:endParaRPr lang="en-US" sz="2400" dirty="0">
              <a:highlight>
                <a:srgbClr val="FFFF00"/>
              </a:highlight>
            </a:endParaRPr>
          </a:p>
        </p:txBody>
      </p:sp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C0979650-7312-4A05-AA68-49843B7D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09847">
            <a:off x="10279725" y="2731742"/>
            <a:ext cx="914400" cy="914400"/>
          </a:xfrm>
          <a:prstGeom prst="rect">
            <a:avLst/>
          </a:prstGeom>
        </p:spPr>
      </p:pic>
      <p:pic>
        <p:nvPicPr>
          <p:cNvPr id="11" name="Graphic 10" descr="Coins with solid fill">
            <a:extLst>
              <a:ext uri="{FF2B5EF4-FFF2-40B4-BE49-F238E27FC236}">
                <a16:creationId xmlns:a16="http://schemas.microsoft.com/office/drawing/2014/main" id="{C814316F-7A24-4F8D-A742-F828361C0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5555" y="234250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0452B-FF2E-47E0-9C68-381E0DFE3848}"/>
              </a:ext>
            </a:extLst>
          </p:cNvPr>
          <p:cNvSpPr txBox="1"/>
          <p:nvPr/>
        </p:nvSpPr>
        <p:spPr>
          <a:xfrm>
            <a:off x="744568" y="1714007"/>
            <a:ext cx="1033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Slack-Lato"/>
              </a:rPr>
              <a:t>PROJECT LONG TERM PRICE 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3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5A7F0-6879-4889-BD38-6E037B8E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3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44B30-FBB4-4506-83D2-EC50995D9FAB}"/>
              </a:ext>
            </a:extLst>
          </p:cNvPr>
          <p:cNvSpPr txBox="1"/>
          <p:nvPr/>
        </p:nvSpPr>
        <p:spPr>
          <a:xfrm>
            <a:off x="5056095" y="699247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YShortSamul-Medium" panose="02030600000101010101" pitchFamily="18" charset="-127"/>
                <a:ea typeface="HYShortSamul-Medium" panose="02030600000101010101" pitchFamily="18" charset="-127"/>
              </a:rPr>
              <a:t>LIKE, A LOT….</a:t>
            </a:r>
          </a:p>
        </p:txBody>
      </p:sp>
    </p:spTree>
    <p:extLst>
      <p:ext uri="{BB962C8B-B14F-4D97-AF65-F5344CB8AC3E}">
        <p14:creationId xmlns:p14="http://schemas.microsoft.com/office/powerpoint/2010/main" val="20794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se&#10;&#10;Description automatically generated">
            <a:extLst>
              <a:ext uri="{FF2B5EF4-FFF2-40B4-BE49-F238E27FC236}">
                <a16:creationId xmlns:a16="http://schemas.microsoft.com/office/drawing/2014/main" id="{1240E834-ABE3-48C3-AED8-72991C01F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6" y="687978"/>
            <a:ext cx="10582505" cy="59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DE6CA-9D78-4D28-9A14-7F68682FAABE}"/>
              </a:ext>
            </a:extLst>
          </p:cNvPr>
          <p:cNvSpPr txBox="1"/>
          <p:nvPr/>
        </p:nvSpPr>
        <p:spPr>
          <a:xfrm>
            <a:off x="1175657" y="1527005"/>
            <a:ext cx="9482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CR A Extended" panose="02010509020102010303" pitchFamily="50" charset="0"/>
              </a:rPr>
              <a:t>Monero</a:t>
            </a:r>
            <a:r>
              <a:rPr lang="en-US" sz="2400" dirty="0">
                <a:latin typeface="OCR A Extended" panose="02010509020102010303" pitchFamily="50" charset="0"/>
              </a:rPr>
              <a:t> is an untraceable privacy coin that is quickly rising in popularity amongst criminals posing a problem for law enforcement as well as crypto investors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0B65E-6DF0-44CE-9CBF-E44362B00AE7}"/>
              </a:ext>
            </a:extLst>
          </p:cNvPr>
          <p:cNvSpPr txBox="1"/>
          <p:nvPr/>
        </p:nvSpPr>
        <p:spPr>
          <a:xfrm>
            <a:off x="755596" y="3922699"/>
            <a:ext cx="10680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CR A Extended" panose="02010509020102010303" pitchFamily="50" charset="0"/>
                <a:ea typeface="HYShortSamul-Medium" panose="02030600000101010101" pitchFamily="18" charset="-127"/>
              </a:rPr>
              <a:t>Monero</a:t>
            </a:r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 is a niche privacy coin, designed to obscure the sender and receive, as well as the amount exchanged, making it nearly impossible to track transactions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AD7434-28E2-4830-85A5-C70E10AAD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2" y="680202"/>
            <a:ext cx="10629115" cy="54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35A95A4E-A28E-4008-81BF-2D6F002A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28" y="846642"/>
            <a:ext cx="8382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0A3DE-6FEE-424C-BEF6-EE1F3A8160BC}"/>
              </a:ext>
            </a:extLst>
          </p:cNvPr>
          <p:cNvSpPr txBox="1"/>
          <p:nvPr/>
        </p:nvSpPr>
        <p:spPr>
          <a:xfrm>
            <a:off x="1751960" y="4910097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BITCOIN AND ALL OTHER ALT COINS LEAVE A </a:t>
            </a:r>
            <a:r>
              <a:rPr lang="en-US" sz="2400" dirty="0">
                <a:highlight>
                  <a:srgbClr val="FFFF00"/>
                </a:highlight>
                <a:latin typeface="OCR A Extended" panose="02010509020102010303" pitchFamily="50" charset="0"/>
              </a:rPr>
              <a:t>VISABLE TRAIL</a:t>
            </a:r>
            <a:r>
              <a:rPr lang="en-US" sz="2400" dirty="0">
                <a:latin typeface="OCR A Extended" panose="02010509020102010303" pitchFamily="50" charset="0"/>
              </a:rPr>
              <a:t> OF TRANSACTIONS ON THEIR INDIVIDUAL BLOCKCHAINS…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3348D-334D-4AFE-9E21-41B1376F2901}"/>
              </a:ext>
            </a:extLst>
          </p:cNvPr>
          <p:cNvSpPr txBox="1"/>
          <p:nvPr/>
        </p:nvSpPr>
        <p:spPr>
          <a:xfrm>
            <a:off x="4295375" y="2359134"/>
            <a:ext cx="317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MONERO DOES </a:t>
            </a:r>
            <a:r>
              <a:rPr lang="en-US" sz="2400" dirty="0">
                <a:highlight>
                  <a:srgbClr val="FFFF00"/>
                </a:highlight>
                <a:latin typeface="OCR A Extended" panose="02010509020102010303" pitchFamily="50" charset="0"/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27229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web&#10;&#10;Description automatically generated">
            <a:extLst>
              <a:ext uri="{FF2B5EF4-FFF2-40B4-BE49-F238E27FC236}">
                <a16:creationId xmlns:a16="http://schemas.microsoft.com/office/drawing/2014/main" id="{7207D56A-30B4-4733-ADA6-3BEFF8A25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779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5A33E6-62E4-4E62-B468-9D730253744B}"/>
              </a:ext>
            </a:extLst>
          </p:cNvPr>
          <p:cNvSpPr txBox="1"/>
          <p:nvPr/>
        </p:nvSpPr>
        <p:spPr>
          <a:xfrm>
            <a:off x="729983" y="2612572"/>
            <a:ext cx="6423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OCR A Extended" panose="02010509020102010303" pitchFamily="50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6004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C1461CC2-A030-4DF1-93B7-D9F156DB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388EC-8E84-4E5E-884E-A16D44018B94}"/>
              </a:ext>
            </a:extLst>
          </p:cNvPr>
          <p:cNvSpPr txBox="1"/>
          <p:nvPr/>
        </p:nvSpPr>
        <p:spPr>
          <a:xfrm>
            <a:off x="1298602" y="1242645"/>
            <a:ext cx="8884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CR A Extended" panose="02010509020102010303" pitchFamily="50" charset="0"/>
                <a:ea typeface="HYPMokGak-Bold" panose="02030600000101010101" pitchFamily="18" charset="-127"/>
              </a:rPr>
              <a:t>THE TOP TWO CRYPTOCURRENCIES BY MARKET CAP: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317C2-6C55-45EB-8174-6B81663DE1A5}"/>
              </a:ext>
            </a:extLst>
          </p:cNvPr>
          <p:cNvSpPr txBox="1"/>
          <p:nvPr/>
        </p:nvSpPr>
        <p:spPr>
          <a:xfrm>
            <a:off x="2880358" y="2606238"/>
            <a:ext cx="169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BITCOIN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0609A-4EBE-47BA-9CB0-E1541F4E4875}"/>
              </a:ext>
            </a:extLst>
          </p:cNvPr>
          <p:cNvSpPr txBox="1"/>
          <p:nvPr/>
        </p:nvSpPr>
        <p:spPr>
          <a:xfrm>
            <a:off x="8079033" y="2606238"/>
            <a:ext cx="195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ETHER</a:t>
            </a:r>
          </a:p>
        </p:txBody>
      </p:sp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A0FADDB-97F2-49A2-801F-EC615ECEA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0" y="3407300"/>
            <a:ext cx="4500283" cy="2529159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F2D2C99-2D7A-48D7-867A-C1762F35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34" y="3407299"/>
            <a:ext cx="4725756" cy="25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0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AC7C87-BF12-499D-9FFB-6F0FA8339336}"/>
              </a:ext>
            </a:extLst>
          </p:cNvPr>
          <p:cNvSpPr txBox="1"/>
          <p:nvPr/>
        </p:nvSpPr>
        <p:spPr>
          <a:xfrm>
            <a:off x="4363250" y="1157216"/>
            <a:ext cx="358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Task Breakdown:</a:t>
            </a:r>
            <a:endParaRPr lang="en-US" sz="2400" dirty="0">
              <a:latin typeface="OCR A Extended" panose="02010509020102010303" pitchFamily="50" charset="0"/>
              <a:ea typeface="HYShortSamul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38199-BFBD-47E2-9DF9-A78463AEEFFB}"/>
              </a:ext>
            </a:extLst>
          </p:cNvPr>
          <p:cNvSpPr txBox="1"/>
          <p:nvPr/>
        </p:nvSpPr>
        <p:spPr>
          <a:xfrm>
            <a:off x="2242069" y="2237813"/>
            <a:ext cx="721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COMPILE DATA FOR </a:t>
            </a:r>
            <a:r>
              <a:rPr lang="en-US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FOUR</a:t>
            </a:r>
            <a:r>
              <a:rPr lang="en-US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 CRYPTO CURRENCIES QUARTERLY FOR 3 YEARS TO DETERMINE WHICH COIN HAS THE BEST CHANCE TO STABILIZE AND COMPETE WITH FIAT CURRENCY.</a:t>
            </a:r>
            <a:endParaRPr lang="en-US" dirty="0">
              <a:latin typeface="OCR A Extended" panose="02010509020102010303" pitchFamily="50" charset="0"/>
              <a:ea typeface="HYShortSamul-Mediu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7F64-F619-4173-A79E-1DFDE5270CD8}"/>
              </a:ext>
            </a:extLst>
          </p:cNvPr>
          <p:cNvSpPr txBox="1"/>
          <p:nvPr/>
        </p:nvSpPr>
        <p:spPr>
          <a:xfrm>
            <a:off x="2653553" y="4040746"/>
            <a:ext cx="688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CR A Extended" panose="02010509020102010303" pitchFamily="50" charset="0"/>
                <a:ea typeface="HYShortSamul-Medium" panose="02030600000101010101" pitchFamily="18" charset="-127"/>
              </a:rPr>
              <a:t>COMPILE CRIME DATA FOR BTC, THE CRYPTO MARKET AND THE US DOLLAR AND USE PLOTS TO SHOW CRIME DATA OVER THE PAST YEAR.</a:t>
            </a:r>
            <a:endParaRPr lang="en-US" dirty="0">
              <a:latin typeface="OCR A Extended" panose="02010509020102010303" pitchFamily="50" charset="0"/>
              <a:ea typeface="HYShortSamul-Mediu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4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B4F441-9D83-42FC-9E3B-8EE79C67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9" y="697584"/>
            <a:ext cx="10605154" cy="5462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61ADB-D6A6-445C-9239-5297378FA79E}"/>
              </a:ext>
            </a:extLst>
          </p:cNvPr>
          <p:cNvSpPr txBox="1"/>
          <p:nvPr/>
        </p:nvSpPr>
        <p:spPr>
          <a:xfrm>
            <a:off x="3161213" y="3666200"/>
            <a:ext cx="70800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52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A03B08-18E2-4C1A-BD18-225B2E3A06AB}"/>
              </a:ext>
            </a:extLst>
          </p:cNvPr>
          <p:cNvSpPr txBox="1"/>
          <p:nvPr/>
        </p:nvSpPr>
        <p:spPr>
          <a:xfrm>
            <a:off x="1959429" y="1493672"/>
            <a:ext cx="799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  <a:ea typeface="HYShortSamul-Medium" panose="02030600000101010101" pitchFamily="18" charset="-127"/>
              </a:rPr>
              <a:t>ACCORDING TO GOVERNMENTS AROUND THE WORLD…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12E31-275A-4011-8407-44A83526962B}"/>
              </a:ext>
            </a:extLst>
          </p:cNvPr>
          <p:cNvSpPr txBox="1"/>
          <p:nvPr/>
        </p:nvSpPr>
        <p:spPr>
          <a:xfrm>
            <a:off x="1696891" y="2808514"/>
            <a:ext cx="879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BITCOIN AND ALT COINS ARE USED IN MORE CRIME THAN FIAT (NON-DIGITAL) CURRENCIES…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0AB36-E1B0-464E-AE2E-C39E70A6DF6A}"/>
              </a:ext>
            </a:extLst>
          </p:cNvPr>
          <p:cNvSpPr txBox="1"/>
          <p:nvPr/>
        </p:nvSpPr>
        <p:spPr>
          <a:xfrm>
            <a:off x="2726551" y="4326111"/>
            <a:ext cx="6738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CR A Extended" panose="02010509020102010303" pitchFamily="50" charset="0"/>
              </a:rPr>
              <a:t>AS THEY TRY TO IMPLEMENT </a:t>
            </a:r>
            <a:r>
              <a:rPr lang="en-US" sz="2400" dirty="0">
                <a:highlight>
                  <a:srgbClr val="FFFF00"/>
                </a:highlight>
                <a:latin typeface="OCR A Extended" panose="02010509020102010303" pitchFamily="50" charset="0"/>
              </a:rPr>
              <a:t>REGULATIONS</a:t>
            </a:r>
            <a:r>
              <a:rPr lang="en-US" sz="2400" dirty="0">
                <a:latin typeface="OCR A Extended" panose="02010509020102010303" pitchFamily="50" charset="0"/>
              </a:rPr>
              <a:t> ON CRYPTOCURRENCIES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5487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DFB94EF-3CBA-46BA-BD26-FDCF7060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4" y="702128"/>
            <a:ext cx="10607488" cy="54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4FBFD-1F23-4596-BA12-E75069404232}"/>
              </a:ext>
            </a:extLst>
          </p:cNvPr>
          <p:cNvSpPr txBox="1"/>
          <p:nvPr/>
        </p:nvSpPr>
        <p:spPr>
          <a:xfrm>
            <a:off x="2574151" y="2420471"/>
            <a:ext cx="762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ACCORDING TO THE DATA IN OUR REPORT…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24F98-CF1A-4036-8E50-C4C44CBC44B6}"/>
              </a:ext>
            </a:extLst>
          </p:cNvPr>
          <p:cNvSpPr txBox="1"/>
          <p:nvPr/>
        </p:nvSpPr>
        <p:spPr>
          <a:xfrm>
            <a:off x="2788023" y="3629087"/>
            <a:ext cx="4819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WE WILL SHOW HOW THIS IS</a:t>
            </a:r>
            <a:endParaRPr lang="en-US" sz="2400" dirty="0">
              <a:highlight>
                <a:srgbClr val="FFFF00"/>
              </a:highlight>
              <a:latin typeface="OCR A Extended" panose="02010509020102010303" pitchFamily="50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C0AB9-EA09-4A30-ABAE-F3D37FA8657D}"/>
              </a:ext>
            </a:extLst>
          </p:cNvPr>
          <p:cNvSpPr txBox="1"/>
          <p:nvPr/>
        </p:nvSpPr>
        <p:spPr>
          <a:xfrm>
            <a:off x="7425338" y="3629087"/>
            <a:ext cx="3757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OCR A Extended" panose="02010509020102010303" pitchFamily="50" charset="0"/>
              </a:rPr>
              <a:t>NOT 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97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5119</TotalTime>
  <Words>487</Words>
  <Application>Microsoft Office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HYShortSamul-Medium</vt:lpstr>
      <vt:lpstr>Arial</vt:lpstr>
      <vt:lpstr>Calibri</vt:lpstr>
      <vt:lpstr>Calisto MT</vt:lpstr>
      <vt:lpstr>Chiller</vt:lpstr>
      <vt:lpstr>OCR A Extended</vt:lpstr>
      <vt:lpstr>Slack-Lato</vt:lpstr>
      <vt:lpstr>Univers Condensed</vt:lpstr>
      <vt:lpstr>ChronicleVTI</vt:lpstr>
      <vt:lpstr>Crypto CRIME  </vt:lpstr>
      <vt:lpstr>Compare the price analysis of 4 MAJOR Cryptocurrencies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3.0…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Crime and Price Projections</dc:title>
  <dc:creator>Katie Kirby</dc:creator>
  <cp:lastModifiedBy>Katie Kirby</cp:lastModifiedBy>
  <cp:revision>9</cp:revision>
  <dcterms:created xsi:type="dcterms:W3CDTF">2021-09-11T21:14:57Z</dcterms:created>
  <dcterms:modified xsi:type="dcterms:W3CDTF">2021-09-16T00:12:36Z</dcterms:modified>
</cp:coreProperties>
</file>